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56" r:id="rId2"/>
    <p:sldId id="292" r:id="rId3"/>
    <p:sldId id="257" r:id="rId4"/>
    <p:sldId id="291" r:id="rId5"/>
    <p:sldId id="258" r:id="rId6"/>
    <p:sldId id="268" r:id="rId7"/>
    <p:sldId id="294" r:id="rId8"/>
    <p:sldId id="299" r:id="rId9"/>
    <p:sldId id="300" r:id="rId10"/>
    <p:sldId id="302" r:id="rId11"/>
    <p:sldId id="301" r:id="rId12"/>
    <p:sldId id="287" r:id="rId13"/>
    <p:sldId id="303" r:id="rId14"/>
    <p:sldId id="297" r:id="rId15"/>
    <p:sldId id="296" r:id="rId16"/>
    <p:sldId id="295" r:id="rId17"/>
    <p:sldId id="293" r:id="rId18"/>
    <p:sldId id="281" r:id="rId19"/>
    <p:sldId id="267"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78" autoAdjust="0"/>
  </p:normalViewPr>
  <p:slideViewPr>
    <p:cSldViewPr snapToGrid="0" snapToObjects="1">
      <p:cViewPr>
        <p:scale>
          <a:sx n="100" d="100"/>
          <a:sy n="100" d="100"/>
        </p:scale>
        <p:origin x="954" y="21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lang="en-CA" sz="1200" b="1" i="0" kern="1200" dirty="0">
                <a:solidFill>
                  <a:schemeClr val="tx1"/>
                </a:solidFill>
                <a:effectLst/>
                <a:latin typeface="+mn-lt"/>
                <a:ea typeface="+mn-ea"/>
                <a:cs typeface="+mn-cs"/>
              </a:rPr>
              <a:t>A massive, anomalous crime surge in 2024, driven by organized crime in District 4, is exacerbated by a critical staffing shortage. While the surge is expected to recede, the underlying growth trend will return in 2026, demanding immediate and targeted action now</a:t>
            </a: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t>
            </a:r>
            <a:br>
              <a:rPr lang="en-CA" sz="1200" b="1" i="0" kern="1200" dirty="0">
                <a:solidFill>
                  <a:schemeClr val="tx1"/>
                </a:solidFill>
                <a:effectLst/>
                <a:latin typeface="+mn-lt"/>
                <a:ea typeface="+mn-ea"/>
                <a:cs typeface="+mn-cs"/>
              </a:rPr>
            </a:br>
            <a:br>
              <a:rPr lang="en-CA" sz="1200" b="1"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Our Analysis is Built on a Comprehensive Data Foundation." Add a bullet point like: "This multi-source data allows us to pinpoint root causes, like the link between staffing shortages and crime spikes.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Our Solution: A dual-track strategy featuring an </a:t>
            </a:r>
            <a:r>
              <a:rPr lang="en-CA" sz="1200" b="1" i="0" kern="1200" dirty="0">
                <a:solidFill>
                  <a:schemeClr val="tx1"/>
                </a:solidFill>
                <a:effectLst/>
                <a:latin typeface="+mn-lt"/>
                <a:ea typeface="+mn-ea"/>
                <a:cs typeface="+mn-cs"/>
              </a:rPr>
              <a:t>emergency intervention in District 4</a:t>
            </a:r>
            <a:r>
              <a:rPr lang="en-CA" sz="1200" b="0" i="0" kern="1200" dirty="0">
                <a:solidFill>
                  <a:schemeClr val="tx1"/>
                </a:solidFill>
                <a:effectLst/>
                <a:latin typeface="+mn-lt"/>
                <a:ea typeface="+mn-ea"/>
                <a:cs typeface="+mn-cs"/>
              </a:rPr>
              <a:t> to address the 2024 surge, and a </a:t>
            </a:r>
            <a:r>
              <a:rPr lang="en-CA" sz="1200" b="1" i="0" kern="1200" dirty="0">
                <a:solidFill>
                  <a:schemeClr val="tx1"/>
                </a:solidFill>
                <a:effectLst/>
                <a:latin typeface="+mn-lt"/>
                <a:ea typeface="+mn-ea"/>
                <a:cs typeface="+mn-cs"/>
              </a:rPr>
              <a:t>long-term stabilization plan</a:t>
            </a:r>
            <a:r>
              <a:rPr lang="en-CA" sz="1200" b="0" i="0" kern="1200" dirty="0">
                <a:solidFill>
                  <a:schemeClr val="tx1"/>
                </a:solidFill>
                <a:effectLst/>
                <a:latin typeface="+mn-lt"/>
                <a:ea typeface="+mn-ea"/>
                <a:cs typeface="+mn-cs"/>
              </a:rPr>
              <a:t> based on forecasting and resource optimization.</a:t>
            </a:r>
            <a:endParaRPr dirty="0"/>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We built a model to predict the seasonal baseline. It performs well for that purpose. The factors it identified (historical, temporal) are what we should use for planning. The things it can't predict (organized crime) are what we target with intelligence in District 4.</a:t>
            </a:r>
            <a:endParaRPr lang="en-CA" dirty="0"/>
          </a:p>
        </p:txBody>
      </p:sp>
    </p:spTree>
    <p:extLst>
      <p:ext uri="{BB962C8B-B14F-4D97-AF65-F5344CB8AC3E}">
        <p14:creationId xmlns:p14="http://schemas.microsoft.com/office/powerpoint/2010/main" val="3670811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We built a model to predict the seasonal baseline. It performs well for that purpose. The factors it identified (historical, temporal) are what we should use for planning. The things it can't predict (organized crime) are what we target with intelligence in District 4.</a:t>
            </a:r>
            <a:endParaRPr lang="en-CA" dirty="0"/>
          </a:p>
        </p:txBody>
      </p:sp>
    </p:spTree>
    <p:extLst>
      <p:ext uri="{BB962C8B-B14F-4D97-AF65-F5344CB8AC3E}">
        <p14:creationId xmlns:p14="http://schemas.microsoft.com/office/powerpoint/2010/main" val="3941121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A730-1803-FDF9-4853-C3BA06981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F01D-C4EF-7C00-53A3-23B416B6D3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67B145-4AD7-F53E-98E7-D0055589AFE4}"/>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5CF0137F-6132-B452-22B3-BD0B9139C692}"/>
              </a:ext>
            </a:extLst>
          </p:cNvPr>
          <p:cNvSpPr>
            <a:spLocks noGrp="1"/>
          </p:cNvSpPr>
          <p:nvPr>
            <p:ph type="sldNum" sz="quarter" idx="5"/>
          </p:nvPr>
        </p:nvSpPr>
        <p:spPr/>
      </p:sp>
    </p:spTree>
    <p:extLst>
      <p:ext uri="{BB962C8B-B14F-4D97-AF65-F5344CB8AC3E}">
        <p14:creationId xmlns:p14="http://schemas.microsoft.com/office/powerpoint/2010/main" val="4078113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603484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26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26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26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26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26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8F79-A3C7-1D22-26B7-A77B7ACA1A8B}"/>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Analyzing Crime Factors with Multiple Data Sources</a:t>
            </a:r>
          </a:p>
        </p:txBody>
      </p:sp>
      <p:sp>
        <p:nvSpPr>
          <p:cNvPr id="3" name="Date Placeholder 2">
            <a:extLst>
              <a:ext uri="{FF2B5EF4-FFF2-40B4-BE49-F238E27FC236}">
                <a16:creationId xmlns:a16="http://schemas.microsoft.com/office/drawing/2014/main" id="{031CA6C5-7984-3C84-ACC7-3EAF5CACB584}"/>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45C7105C-0E48-0F6E-0F83-AB5B189A890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F47CAF4-C2B0-6FDD-E88C-51BD346B1319}"/>
              </a:ext>
            </a:extLst>
          </p:cNvPr>
          <p:cNvSpPr>
            <a:spLocks noGrp="1"/>
          </p:cNvSpPr>
          <p:nvPr>
            <p:ph type="sldNum" sz="quarter" idx="12"/>
          </p:nvPr>
        </p:nvSpPr>
        <p:spPr/>
        <p:txBody>
          <a:bodyPr/>
          <a:lstStyle/>
          <a:p>
            <a:fld id="{C1FF6DA9-008F-8B48-92A6-B652298478BF}" type="slidenum">
              <a:rPr lang="en-US" smtClean="0"/>
              <a:t>10</a:t>
            </a:fld>
            <a:endParaRPr lang="en-US"/>
          </a:p>
        </p:txBody>
      </p:sp>
      <p:pic>
        <p:nvPicPr>
          <p:cNvPr id="7" name="Picture 6">
            <a:extLst>
              <a:ext uri="{FF2B5EF4-FFF2-40B4-BE49-F238E27FC236}">
                <a16:creationId xmlns:a16="http://schemas.microsoft.com/office/drawing/2014/main" id="{35D661E7-A4D1-41A8-C2AD-9E8963A05C63}"/>
              </a:ext>
            </a:extLst>
          </p:cNvPr>
          <p:cNvPicPr>
            <a:picLocks noChangeAspect="1"/>
          </p:cNvPicPr>
          <p:nvPr/>
        </p:nvPicPr>
        <p:blipFill>
          <a:blip r:embed="rId2"/>
          <a:stretch>
            <a:fillRect/>
          </a:stretch>
        </p:blipFill>
        <p:spPr>
          <a:xfrm>
            <a:off x="609600" y="1416126"/>
            <a:ext cx="5998590" cy="5266115"/>
          </a:xfrm>
          <a:prstGeom prst="rect">
            <a:avLst/>
          </a:prstGeom>
        </p:spPr>
      </p:pic>
      <p:pic>
        <p:nvPicPr>
          <p:cNvPr id="9" name="Picture 8">
            <a:extLst>
              <a:ext uri="{FF2B5EF4-FFF2-40B4-BE49-F238E27FC236}">
                <a16:creationId xmlns:a16="http://schemas.microsoft.com/office/drawing/2014/main" id="{A7530F39-A099-146F-7084-198C3B90D220}"/>
              </a:ext>
            </a:extLst>
          </p:cNvPr>
          <p:cNvPicPr>
            <a:picLocks noChangeAspect="1"/>
          </p:cNvPicPr>
          <p:nvPr/>
        </p:nvPicPr>
        <p:blipFill>
          <a:blip r:embed="rId3"/>
          <a:stretch>
            <a:fillRect/>
          </a:stretch>
        </p:blipFill>
        <p:spPr>
          <a:xfrm>
            <a:off x="3057073" y="1819025"/>
            <a:ext cx="1438476" cy="1076475"/>
          </a:xfrm>
          <a:prstGeom prst="rect">
            <a:avLst/>
          </a:prstGeom>
        </p:spPr>
      </p:pic>
      <p:sp>
        <p:nvSpPr>
          <p:cNvPr id="11" name="TextBox 10">
            <a:extLst>
              <a:ext uri="{FF2B5EF4-FFF2-40B4-BE49-F238E27FC236}">
                <a16:creationId xmlns:a16="http://schemas.microsoft.com/office/drawing/2014/main" id="{0C2328C5-DEA2-E889-AC94-F39658F50F38}"/>
              </a:ext>
            </a:extLst>
          </p:cNvPr>
          <p:cNvSpPr txBox="1"/>
          <p:nvPr/>
        </p:nvSpPr>
        <p:spPr>
          <a:xfrm>
            <a:off x="6943023" y="1319195"/>
            <a:ext cx="4755641" cy="5324535"/>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Historical Patterns 	(68.3%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Temporal Factors 	(18.1%)</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Factors 	(6.5%)</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 Historical Patterns Dominate</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2. Temporal Factors Matter</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3. Weather Has Moderate Impact</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4. External Data Sources Add Value</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911 Calls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Community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Road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data</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 that explain 80%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 for proactive resource planning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p:txBody>
      </p:sp>
    </p:spTree>
    <p:extLst>
      <p:ext uri="{BB962C8B-B14F-4D97-AF65-F5344CB8AC3E}">
        <p14:creationId xmlns:p14="http://schemas.microsoft.com/office/powerpoint/2010/main" val="1692511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11</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3"/>
          <a:stretch>
            <a:fillRect/>
          </a:stretch>
        </p:blipFill>
        <p:spPr>
          <a:xfrm>
            <a:off x="145101" y="1246905"/>
            <a:ext cx="6103299" cy="5474571"/>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4"/>
          <a:stretch>
            <a:fillRect/>
          </a:stretch>
        </p:blipFill>
        <p:spPr>
          <a:xfrm>
            <a:off x="6334125" y="1246906"/>
            <a:ext cx="5674674" cy="1972544"/>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334125" y="3327796"/>
            <a:ext cx="5819775" cy="3416320"/>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Predictive feature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set based on feature importance: 21 features</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The 'Low' R²: Our model captures predictable seasonal patterns for staffing. The 'missed' spikes are from organized crime—which we address with targeted interventions in District 4, not forecasting</a:t>
            </a:r>
            <a:endParaRPr lang="en-CA" sz="12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Tree>
    <p:extLst>
      <p:ext uri="{BB962C8B-B14F-4D97-AF65-F5344CB8AC3E}">
        <p14:creationId xmlns:p14="http://schemas.microsoft.com/office/powerpoint/2010/main" val="46175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12</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829550" y="1242595"/>
            <a:ext cx="4219575" cy="5596404"/>
          </a:xfrm>
          <a:prstGeom prst="rect">
            <a:avLst/>
          </a:prstGeom>
          <a:noFill/>
        </p:spPr>
        <p:txBody>
          <a:bodyPr wrap="square">
            <a:spAutoFit/>
          </a:bodyPr>
          <a:lstStyle/>
          <a:p>
            <a:pPr>
              <a:spcAft>
                <a:spcPts val="400"/>
              </a:spcAft>
              <a:defRPr sz="1000"/>
            </a:pPr>
            <a:r>
              <a:rPr lang="en-CA" sz="1200" b="1" dirty="0">
                <a:latin typeface="Times New Roman" panose="02020603050405020304" pitchFamily="18" charset="0"/>
                <a:cs typeface="Times New Roman" panose="02020603050405020304" pitchFamily="18" charset="0"/>
              </a:rPr>
              <a:t>DATA</a:t>
            </a:r>
            <a:r>
              <a:rPr lang="en-CA" sz="1200" dirty="0">
                <a:latin typeface="Times New Roman" panose="02020603050405020304" pitchFamily="18" charset="0"/>
                <a:cs typeface="Times New Roman" panose="02020603050405020304" pitchFamily="18" charset="0"/>
              </a:rPr>
              <a:t> </a:t>
            </a:r>
          </a:p>
          <a:p>
            <a:pPr>
              <a:spcAft>
                <a:spcPts val="600"/>
              </a:spcAft>
              <a:defRPr sz="1000"/>
            </a:pPr>
            <a:r>
              <a:rPr lang="en-CA" sz="12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lang="en-CA" sz="1200" b="1"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FORECAST MODELING</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   1. Base 2026 planning on 3394 crimes/month forecast</a:t>
            </a:r>
          </a:p>
          <a:p>
            <a:r>
              <a:rPr lang="en-CA" sz="1200" dirty="0">
                <a:latin typeface="Times New Roman" panose="02020603050405020304" pitchFamily="18" charset="0"/>
                <a:cs typeface="Times New Roman" panose="02020603050405020304" pitchFamily="18" charset="0"/>
              </a:rPr>
              <a:t>   2. Maintain ±502 crimes flexibility in budgets</a:t>
            </a:r>
          </a:p>
          <a:p>
            <a:r>
              <a:rPr lang="en-CA" sz="1200" dirty="0">
                <a:latin typeface="Times New Roman" panose="02020603050405020304" pitchFamily="18" charset="0"/>
                <a:cs typeface="Times New Roman" panose="02020603050405020304" pitchFamily="18" charset="0"/>
              </a:rPr>
              <a:t>   3. Continue quarterly forecast validation &amp; model updates</a:t>
            </a:r>
          </a:p>
          <a:p>
            <a:r>
              <a:rPr lang="en-CA" sz="1200" dirty="0">
                <a:latin typeface="Times New Roman" panose="02020603050405020304" pitchFamily="18" charset="0"/>
                <a:cs typeface="Times New Roman" panose="02020603050405020304" pitchFamily="18" charset="0"/>
              </a:rPr>
              <a:t>   4. Investigate 2024 anomaly for potential systemic insights</a:t>
            </a:r>
          </a:p>
          <a:p>
            <a:pPr>
              <a:spcAft>
                <a:spcPts val="600"/>
              </a:spcAft>
            </a:pPr>
            <a:r>
              <a:rPr lang="en-CA" sz="1200" dirty="0">
                <a:latin typeface="Times New Roman" panose="02020603050405020304" pitchFamily="18" charset="0"/>
                <a:cs typeface="Times New Roman" panose="02020603050405020304" pitchFamily="18" charset="0"/>
              </a:rPr>
              <a:t>   5.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 </a:t>
            </a:r>
            <a:r>
              <a:rPr lang="en-CA" sz="1200" b="1" dirty="0">
                <a:latin typeface="Times New Roman" panose="02020603050405020304" pitchFamily="18" charset="0"/>
                <a:cs typeface="Times New Roman" panose="02020603050405020304" pitchFamily="18" charset="0"/>
              </a:rPr>
              <a:t>Why focus on weekdays?</a:t>
            </a:r>
            <a:r>
              <a:rPr lang="en-CA" sz="1200" dirty="0">
                <a:latin typeface="Times New Roman" panose="02020603050405020304" pitchFamily="18" charset="0"/>
                <a:cs typeface="Times New Roman" panose="02020603050405020304" pitchFamily="18" charset="0"/>
              </a:rPr>
              <a:t> While absolute crime is lower Monday-Thursday, our officer unavailability is highest on these days, creating a critical vulnerability window. By ensuring full staffing during this vulnerability period, we can conduct proactive investigations and prevention, making us more resilient for the reactive peak on Fridays</a:t>
            </a: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3"/>
          <a:stretch>
            <a:fillRect/>
          </a:stretch>
        </p:blipFill>
        <p:spPr>
          <a:xfrm>
            <a:off x="142875" y="1242596"/>
            <a:ext cx="7686675" cy="5478880"/>
          </a:xfrm>
          <a:prstGeom prst="rect">
            <a:avLst/>
          </a:prstGeom>
        </p:spPr>
      </p:pic>
      <p:sp>
        <p:nvSpPr>
          <p:cNvPr id="10" name="TextBox 9">
            <a:extLst>
              <a:ext uri="{FF2B5EF4-FFF2-40B4-BE49-F238E27FC236}">
                <a16:creationId xmlns:a16="http://schemas.microsoft.com/office/drawing/2014/main" id="{1CA3CF89-2A81-D3C4-D190-0AF37461E616}"/>
              </a:ext>
            </a:extLst>
          </p:cNvPr>
          <p:cNvSpPr txBox="1"/>
          <p:nvPr/>
        </p:nvSpPr>
        <p:spPr>
          <a:xfrm>
            <a:off x="733425" y="2345366"/>
            <a:ext cx="5181600" cy="861774"/>
          </a:xfrm>
          <a:prstGeom prst="rect">
            <a:avLst/>
          </a:prstGeom>
          <a:noFill/>
        </p:spPr>
        <p:txBody>
          <a:bodyPr wrap="square">
            <a:spAutoFit/>
          </a:bodyPr>
          <a:lstStyle/>
          <a:p>
            <a:pPr>
              <a:spcAft>
                <a:spcPts val="800"/>
              </a:spcAft>
              <a:buNone/>
            </a:pP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The low R² score is expected for a key reason: </a:t>
            </a:r>
            <a:r>
              <a:rPr lang="en-CA" sz="1000" b="1" kern="100" dirty="0">
                <a:effectLst/>
                <a:latin typeface="Times New Roman" panose="02020603050405020304" pitchFamily="18" charset="0"/>
                <a:ea typeface="Aptos" panose="020B0004020202020204" pitchFamily="34" charset="0"/>
                <a:cs typeface="Times New Roman" panose="02020603050405020304" pitchFamily="18" charset="0"/>
              </a:rPr>
              <a:t>we are modeling predictable, systemic patterns, not unpredictable criminal shocks.</a:t>
            </a: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 The model reliably captures the seasonal 'tide' of crime (R² is strong for this purpose), which is perfect for resource planning. The 'missed' variance are the sudden spikes from organized crime rings and major incidents, which are best addressed by targeted intelligence and intervention, not statistical forecasting</a:t>
            </a:r>
            <a:endParaRPr lang="en-CA"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E8C0E-9F63-16E2-6DB8-E04D11BEF1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AA4E08-1175-3C82-71A8-E78647219AFD}"/>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A815D1C-2A1C-ACE3-9334-676584E4741A}"/>
              </a:ext>
            </a:extLst>
          </p:cNvPr>
          <p:cNvSpPr>
            <a:spLocks noGrp="1"/>
          </p:cNvSpPr>
          <p:nvPr>
            <p:ph type="dt" sz="half" idx="10"/>
          </p:nvPr>
        </p:nvSpPr>
        <p:spPr/>
        <p:txBody>
          <a:bodyPr/>
          <a:lstStyle/>
          <a:p>
            <a:fld id="{CF0160F9-68E2-47DE-BD2D-9F8B2C0C2841}" type="datetime3">
              <a:rPr lang="en-US" smtClean="0"/>
              <a:t>26 November 2025</a:t>
            </a:fld>
            <a:endParaRPr lang="en-US"/>
          </a:p>
        </p:txBody>
      </p:sp>
      <p:sp>
        <p:nvSpPr>
          <p:cNvPr id="8" name="Footer Placeholder 7">
            <a:extLst>
              <a:ext uri="{FF2B5EF4-FFF2-40B4-BE49-F238E27FC236}">
                <a16:creationId xmlns:a16="http://schemas.microsoft.com/office/drawing/2014/main" id="{DC26CC66-79E3-899D-9EB9-DA351BB319B9}"/>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908A35A8-1D12-34FB-5ACC-39201FDE971F}"/>
              </a:ext>
            </a:extLst>
          </p:cNvPr>
          <p:cNvSpPr>
            <a:spLocks noGrp="1"/>
          </p:cNvSpPr>
          <p:nvPr>
            <p:ph type="sldNum" sz="quarter" idx="12"/>
          </p:nvPr>
        </p:nvSpPr>
        <p:spPr/>
        <p:txBody>
          <a:bodyPr/>
          <a:lstStyle/>
          <a:p>
            <a:fld id="{C1FF6DA9-008F-8B48-92A6-B652298478BF}" type="slidenum">
              <a:rPr lang="en-US" smtClean="0"/>
              <a:t>13</a:t>
            </a:fld>
            <a:endParaRPr lang="en-US"/>
          </a:p>
        </p:txBody>
      </p:sp>
      <p:sp>
        <p:nvSpPr>
          <p:cNvPr id="19" name="TextBox 18">
            <a:extLst>
              <a:ext uri="{FF2B5EF4-FFF2-40B4-BE49-F238E27FC236}">
                <a16:creationId xmlns:a16="http://schemas.microsoft.com/office/drawing/2014/main" id="{D3ABCE6A-F620-AAFE-4218-942DB784D46B}"/>
              </a:ext>
            </a:extLst>
          </p:cNvPr>
          <p:cNvSpPr txBox="1"/>
          <p:nvPr/>
        </p:nvSpPr>
        <p:spPr>
          <a:xfrm>
            <a:off x="7151915" y="4410892"/>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2024 surge was a unique, extreme event. Our forecast shows a return to the underlying pre-2024 growth trend, indicating that the systemic pressures that existed before the 2024 spike are still present and will lead to increased crime again if unaddressed</a:t>
            </a:r>
          </a:p>
        </p:txBody>
      </p:sp>
      <p:pic>
        <p:nvPicPr>
          <p:cNvPr id="21" name="Picture 20">
            <a:extLst>
              <a:ext uri="{FF2B5EF4-FFF2-40B4-BE49-F238E27FC236}">
                <a16:creationId xmlns:a16="http://schemas.microsoft.com/office/drawing/2014/main" id="{97FE402E-467F-973E-4380-B034BEB9564E}"/>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63520093-C6E9-6BB6-F777-7C773A99C969}"/>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25FFF931-3657-7800-AEC7-F1E0DBDC6A90}"/>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80390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15</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904875" y="1390650"/>
            <a:ext cx="6591299" cy="5032376"/>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7791450" y="1289726"/>
            <a:ext cx="3889375" cy="5201424"/>
          </a:xfrm>
          <a:prstGeom prst="rect">
            <a:avLst/>
          </a:prstGeom>
          <a:noFill/>
        </p:spPr>
        <p:txBody>
          <a:bodyPr wrap="square">
            <a:spAutoFit/>
          </a:bodyPr>
          <a:lstStyle/>
          <a:p>
            <a:pPr>
              <a:spcBef>
                <a:spcPts val="600"/>
              </a:spcBef>
            </a:pPr>
            <a:r>
              <a:rPr lang="en-US" sz="1400" b="1" dirty="0">
                <a:latin typeface="Times New Roman" panose="02020603050405020304" pitchFamily="18" charset="0"/>
                <a:cs typeface="Times New Roman" panose="02020603050405020304" pitchFamily="18" charset="0"/>
              </a:rPr>
              <a:t>Data:</a:t>
            </a:r>
            <a:r>
              <a:rPr lang="en-US" sz="1400" dirty="0">
                <a:latin typeface="Times New Roman" panose="02020603050405020304" pitchFamily="18" charset="0"/>
                <a:cs typeface="Times New Roman" panose="02020603050405020304" pitchFamily="18" charset="0"/>
              </a:rPr>
              <a:t> </a:t>
            </a:r>
            <a:r>
              <a:rPr lang="en-CA" sz="14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400" dirty="0">
              <a:latin typeface="Times New Roman" panose="02020603050405020304" pitchFamily="18" charset="0"/>
              <a:cs typeface="Times New Roman" panose="02020603050405020304" pitchFamily="18" charset="0"/>
            </a:endParaRPr>
          </a:p>
          <a:p>
            <a:pPr>
              <a:spcBef>
                <a:spcPts val="600"/>
              </a:spcBef>
            </a:pPr>
            <a:r>
              <a:rPr lang="en-US" sz="1400" b="1" dirty="0">
                <a:latin typeface="Times New Roman" panose="02020603050405020304" pitchFamily="18" charset="0"/>
                <a:cs typeface="Times New Roman" panose="02020603050405020304" pitchFamily="18" charset="0"/>
              </a:rPr>
              <a:t>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for feature importance</a:t>
            </a:r>
          </a:p>
          <a:p>
            <a:pPr marL="36000">
              <a:spcBef>
                <a:spcPts val="600"/>
              </a:spcBef>
            </a:pPr>
            <a:r>
              <a:rPr lang="en-CA" sz="1400" b="1" dirty="0">
                <a:latin typeface="Times New Roman" panose="02020603050405020304" pitchFamily="18" charset="0"/>
                <a:cs typeface="Times New Roman" panose="02020603050405020304" pitchFamily="18" charset="0"/>
              </a:rPr>
              <a:t>Priority Assessment</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100-point scale evaluating:</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Crime growth &amp; volume</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Type severity &amp; temporal concentration</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Call-for-service load</a:t>
            </a:r>
          </a:p>
          <a:p>
            <a:pPr>
              <a:spcBef>
                <a:spcPts val="600"/>
              </a:spcBef>
            </a:pPr>
            <a:r>
              <a:rPr lang="en-US" sz="1400" b="1" dirty="0">
                <a:latin typeface="Times New Roman" panose="02020603050405020304" pitchFamily="18" charset="0"/>
                <a:cs typeface="Times New Roman" panose="02020603050405020304" pitchFamily="18" charset="0"/>
              </a:rPr>
              <a:t>Tier Definition: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High (70+): </a:t>
            </a:r>
            <a:r>
              <a:rPr lang="en-CA" sz="12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Medium (60-69): </a:t>
            </a:r>
            <a:r>
              <a:rPr lang="en-CA" sz="12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Low (&lt;60): </a:t>
            </a:r>
            <a:r>
              <a:rPr lang="en-CA" sz="12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200" dirty="0">
                <a:solidFill>
                  <a:srgbClr val="0F1115"/>
                </a:solidFill>
                <a:latin typeface="Times New Roman" panose="02020603050405020304" pitchFamily="18" charset="0"/>
                <a:cs typeface="Times New Roman" panose="02020603050405020304" pitchFamily="18" charset="0"/>
              </a:rPr>
              <a:t> </a:t>
            </a:r>
            <a:endParaRPr lang="en-CA" sz="1200" dirty="0">
              <a:solidFill>
                <a:srgbClr val="0F1115"/>
              </a:solidFill>
              <a:latin typeface="Times New Roman" panose="02020603050405020304" pitchFamily="18" charset="0"/>
              <a:cs typeface="Times New Roman" panose="02020603050405020304" pitchFamily="18" charset="0"/>
            </a:endParaRPr>
          </a:p>
          <a:p>
            <a:pPr>
              <a:spcBef>
                <a:spcPts val="600"/>
              </a:spcBef>
            </a:pPr>
            <a:r>
              <a:rPr lang="en-CA" sz="1400" b="1" dirty="0">
                <a:latin typeface="Times New Roman" panose="02020603050405020304" pitchFamily="18" charset="0"/>
                <a:cs typeface="Times New Roman" panose="02020603050405020304" pitchFamily="18" charset="0"/>
              </a:rPr>
              <a:t>Key Insights</a:t>
            </a:r>
            <a:endParaRPr lang="en-CA"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This scoring system allows us to move beyond simple crime counts and focus resources on areas with the most severe and concentrated threats, such as District 4</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crisis in District 4 is not just high crime volume, but a dangerous mismatch between criminal activity patterns (evenings, weekends) and officer availability (weekday vulnerability)</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data confirms that District 4 is not just a hotspot, but a systemic outlier requiring a disproportional share of resources</a:t>
            </a:r>
          </a:p>
        </p:txBody>
      </p:sp>
    </p:spTree>
    <p:extLst>
      <p:ext uri="{BB962C8B-B14F-4D97-AF65-F5344CB8AC3E}">
        <p14:creationId xmlns:p14="http://schemas.microsoft.com/office/powerpoint/2010/main" val="30401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District 4 (Vaughan) Operational Summary</a:t>
            </a:r>
            <a:br>
              <a:rPr lang="en-CA" b="1" dirty="0">
                <a:latin typeface="Times New Roman" panose="02020603050405020304" pitchFamily="18" charset="0"/>
                <a:cs typeface="Times New Roman" panose="02020603050405020304" pitchFamily="18" charset="0"/>
              </a:rPr>
            </a:br>
            <a:r>
              <a:rPr lang="en-CA" b="1" dirty="0">
                <a:latin typeface="Times New Roman" panose="02020603050405020304" pitchFamily="18" charset="0"/>
                <a:cs typeface="Times New Roman" panose="02020603050405020304" pitchFamily="18" charset="0"/>
              </a:rPr>
              <a:t> &amp; The Staffing Crisis</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16</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The Staffing Crisis: 95% Legal Compliance Masks 54% Operational Readiness</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17</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842002" y="1519788"/>
            <a:ext cx="5871936" cy="5078313"/>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533399" y="1515396"/>
            <a:ext cx="5105400" cy="4870564"/>
          </a:xfrm>
          <a:prstGeom prst="rect">
            <a:avLst/>
          </a:prstGeom>
          <a:noFill/>
        </p:spPr>
        <p:txBody>
          <a:bodyPr wrap="square">
            <a:spAutoFit/>
          </a:bodyPr>
          <a:lstStyle/>
          <a:p>
            <a:r>
              <a:rPr lang="en-CA" sz="1350" b="1" dirty="0">
                <a:latin typeface="Times New Roman" panose="02020603050405020304" pitchFamily="18" charset="0"/>
                <a:cs typeface="Times New Roman" panose="02020603050405020304" pitchFamily="18" charset="0"/>
              </a:rPr>
              <a:t>Executive Summary</a:t>
            </a:r>
            <a:endParaRPr lang="en-CA" sz="135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Officer Availability: 33 / 61 (54%)</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Daily Call Volume: 438</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Calls per Available Officer: ~13.3</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Operational Readiness: 54%</a:t>
            </a:r>
          </a:p>
          <a:p>
            <a:r>
              <a:rPr lang="en-CA" sz="1350" b="1" dirty="0">
                <a:latin typeface="Times New Roman" panose="02020603050405020304" pitchFamily="18" charset="0"/>
                <a:cs typeface="Times New Roman" panose="02020603050405020304" pitchFamily="18" charset="0"/>
              </a:rPr>
              <a:t>Staffing Compliance Analysis</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Staffing Compliance Rate: 95.0% </a:t>
            </a:r>
            <a:r>
              <a:rPr lang="en-CA" sz="1350" dirty="0">
                <a:latin typeface="Times New Roman" panose="02020603050405020304" pitchFamily="18" charset="0"/>
                <a:cs typeface="Times New Roman" panose="02020603050405020304" pitchFamily="18" charset="0"/>
                <a:sym typeface="Wingdings" panose="05000000000000000000" pitchFamily="2" charset="2"/>
              </a:rPr>
              <a:t> </a:t>
            </a:r>
            <a:r>
              <a:rPr lang="en-CA" sz="1350" dirty="0">
                <a:latin typeface="Times New Roman" panose="02020603050405020304" pitchFamily="18" charset="0"/>
                <a:cs typeface="Times New Roman" panose="02020603050405020304" pitchFamily="18" charset="0"/>
              </a:rPr>
              <a:t>Misleading</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While we meet a bare-minimum legal requirement 95% of the time, our effective operational capacity is only 54% due to vacancies, leave, and training. This means on an average day, we are operating with nearly half our force unavailable</a:t>
            </a:r>
          </a:p>
          <a:p>
            <a:r>
              <a:rPr lang="en-CA" sz="1350" b="1" dirty="0">
                <a:latin typeface="Times New Roman" panose="02020603050405020304" pitchFamily="18" charset="0"/>
                <a:cs typeface="Times New Roman" panose="02020603050405020304" pitchFamily="18" charset="0"/>
              </a:rPr>
              <a:t>Risk Assessment</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 Staffing Risk: LOW</a:t>
            </a:r>
          </a:p>
          <a:p>
            <a:r>
              <a:rPr lang="en-CA" sz="1350" b="1" dirty="0">
                <a:latin typeface="Times New Roman" panose="02020603050405020304" pitchFamily="18" charset="0"/>
                <a:cs typeface="Times New Roman" panose="02020603050405020304" pitchFamily="18" charset="0"/>
              </a:rPr>
              <a:t>High Risk Periods Identified</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officer unavailability. This mismatch requires strategic scheduling adjustments</a:t>
            </a:r>
          </a:p>
        </p:txBody>
      </p:sp>
    </p:spTree>
    <p:extLst>
      <p:ext uri="{BB962C8B-B14F-4D97-AF65-F5344CB8AC3E}">
        <p14:creationId xmlns:p14="http://schemas.microsoft.com/office/powerpoint/2010/main" val="84913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26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4" name="TextBox 11">
            <a:extLst>
              <a:ext uri="{FF2B5EF4-FFF2-40B4-BE49-F238E27FC236}">
                <a16:creationId xmlns:a16="http://schemas.microsoft.com/office/drawing/2014/main" id="{9EDF54D2-080C-AE56-50F5-C0C227E4EE5C}"/>
              </a:ext>
            </a:extLst>
          </p:cNvPr>
          <p:cNvSpPr txBox="1"/>
          <p:nvPr/>
        </p:nvSpPr>
        <p:spPr>
          <a:xfrm>
            <a:off x="852488" y="1379176"/>
            <a:ext cx="10487024" cy="409964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CA" sz="2400" b="1" dirty="0">
                <a:latin typeface="Times New Roman" panose="02020603050405020304" pitchFamily="18" charset="0"/>
                <a:cs typeface="Times New Roman" panose="02020603050405020304" pitchFamily="18" charset="0"/>
              </a:rPr>
              <a:t>1: Priority: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An immediate, targeted surge of resources to District 4 (Vaughan) to combat the gun 	violence and organized crime driving the 2024 risk peak</a:t>
            </a:r>
          </a:p>
          <a:p>
            <a:pPr>
              <a:lnSpc>
                <a:spcPct val="150000"/>
              </a:lnSpc>
            </a:pPr>
            <a:r>
              <a:rPr lang="en-CA" sz="2400" b="1" dirty="0">
                <a:latin typeface="Times New Roman" panose="02020603050405020304" pitchFamily="18" charset="0"/>
                <a:cs typeface="Times New Roman" panose="02020603050405020304" pitchFamily="18" charset="0"/>
              </a:rPr>
              <a:t>2: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150000"/>
              </a:lnSpc>
            </a:pPr>
            <a:r>
              <a:rPr lang="en-CA" sz="2400" b="1" dirty="0">
                <a:latin typeface="Times New Roman" panose="02020603050405020304" pitchFamily="18" charset="0"/>
                <a:cs typeface="Times New Roman" panose="02020603050405020304" pitchFamily="18" charset="0"/>
              </a:rPr>
              <a:t>3: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150000"/>
              </a:lnSpc>
            </a:pPr>
            <a:r>
              <a:rPr lang="en-CA" sz="2400" b="1" dirty="0">
                <a:latin typeface="Times New Roman" panose="02020603050405020304" pitchFamily="18" charset="0"/>
                <a:cs typeface="Times New Roman" panose="02020603050405020304" pitchFamily="18" charset="0"/>
              </a:rPr>
              <a:t>4: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extLst>
      <p:ext uri="{BB962C8B-B14F-4D97-AF65-F5344CB8AC3E}">
        <p14:creationId xmlns:p14="http://schemas.microsoft.com/office/powerpoint/2010/main" val="39123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14659" y="274321"/>
            <a:ext cx="9562682"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Our Resource Request &amp; Commitment</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19</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4099648"/>
          </a:xfrm>
          <a:prstGeom prst="rect">
            <a:avLst/>
          </a:prstGeom>
          <a:noFill/>
        </p:spPr>
        <p:txBody>
          <a:bodyPr wrap="square">
            <a:spAutoFit/>
          </a:bodyPr>
          <a:lstStyle/>
          <a:p>
            <a:pPr>
              <a:lnSpc>
                <a:spcPct val="150000"/>
              </a:lnSpc>
            </a:pPr>
            <a:r>
              <a:rPr lang="en-CA" sz="2400" b="1" dirty="0">
                <a:latin typeface="Times New Roman" panose="02020603050405020304" pitchFamily="18" charset="0"/>
                <a:cs typeface="Times New Roman" panose="02020603050405020304" pitchFamily="18" charset="0"/>
              </a:rPr>
              <a:t>1: Priority: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An immediate, targeted surge of resources to District 4 (Vaughan) to combat the gun 	violence and organized crime driving the 2024 risk peak</a:t>
            </a:r>
          </a:p>
          <a:p>
            <a:pPr>
              <a:lnSpc>
                <a:spcPct val="150000"/>
              </a:lnSpc>
            </a:pPr>
            <a:r>
              <a:rPr lang="en-CA" sz="2400" b="1" dirty="0">
                <a:latin typeface="Times New Roman" panose="02020603050405020304" pitchFamily="18" charset="0"/>
                <a:cs typeface="Times New Roman" panose="02020603050405020304" pitchFamily="18" charset="0"/>
              </a:rPr>
              <a:t>2: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150000"/>
              </a:lnSpc>
            </a:pPr>
            <a:r>
              <a:rPr lang="en-CA" sz="2400" b="1" dirty="0">
                <a:latin typeface="Times New Roman" panose="02020603050405020304" pitchFamily="18" charset="0"/>
                <a:cs typeface="Times New Roman" panose="02020603050405020304" pitchFamily="18" charset="0"/>
              </a:rPr>
              <a:t>3: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150000"/>
              </a:lnSpc>
            </a:pPr>
            <a:r>
              <a:rPr lang="en-CA" sz="2400" b="1" dirty="0">
                <a:latin typeface="Times New Roman" panose="02020603050405020304" pitchFamily="18" charset="0"/>
                <a:cs typeface="Times New Roman" panose="02020603050405020304" pitchFamily="18" charset="0"/>
              </a:rPr>
              <a:t>4: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26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609600" y="1231728"/>
            <a:ext cx="11143343" cy="3801041"/>
          </a:xfrm>
          <a:prstGeom prst="rect">
            <a:avLst/>
          </a:prstGeom>
          <a:noFill/>
        </p:spPr>
        <p:txBody>
          <a:bodyPr wrap="square">
            <a:spAutoFit/>
          </a:bodyPr>
          <a:lstStyle/>
          <a:p>
            <a:pPr marL="0" lvl="1">
              <a:spcBef>
                <a:spcPts val="300"/>
              </a:spcBef>
              <a:spcAft>
                <a:spcPts val="300"/>
              </a:spcAft>
            </a:pPr>
            <a:r>
              <a:rPr lang="en-CA" sz="3600" b="1" dirty="0">
                <a:solidFill>
                  <a:srgbClr val="FF0000"/>
                </a:solidFill>
                <a:latin typeface="Times New Roman" panose="02020603050405020304" pitchFamily="18" charset="0"/>
                <a:cs typeface="Times New Roman" panose="02020603050405020304" pitchFamily="18" charset="0"/>
              </a:rPr>
              <a:t>!</a:t>
            </a:r>
            <a:r>
              <a:rPr lang="en-CA" sz="3600" dirty="0">
                <a:solidFill>
                  <a:srgbClr val="FF0000"/>
                </a:solidFill>
                <a:latin typeface="Times New Roman" panose="02020603050405020304" pitchFamily="18" charset="0"/>
                <a:cs typeface="Times New Roman" panose="02020603050405020304" pitchFamily="18" charset="0"/>
              </a:rPr>
              <a:t> </a:t>
            </a:r>
            <a:r>
              <a:rPr lang="en-CA" sz="2400" b="1" dirty="0">
                <a:latin typeface="Times New Roman" panose="02020603050405020304" pitchFamily="18" charset="0"/>
                <a:cs typeface="Times New Roman" panose="02020603050405020304" pitchFamily="18" charset="0"/>
              </a:rPr>
              <a:t>District 4 (Vaughan) is in a state of chronic operational crisis, with 54% effective staffing, making it the epicenter of an 89.5% crime surge driven by organized crime and gun violence. This demands an immediate, targeted resource surge</a:t>
            </a: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We integrated nearly half a million data points—from service calls to socioeconomic factors—to build a holistic understanding of the crime ecosystem</a:t>
            </a: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Solution</a:t>
            </a:r>
          </a:p>
          <a:p>
            <a:pPr marL="342900" lvl="1" indent="-34290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Develop strategic plan to address the unprecedented 2024 crime surge while stabilizing long-term trends</a:t>
            </a:r>
          </a:p>
        </p:txBody>
      </p:sp>
    </p:spTree>
    <p:extLst>
      <p:ext uri="{BB962C8B-B14F-4D97-AF65-F5344CB8AC3E}">
        <p14:creationId xmlns:p14="http://schemas.microsoft.com/office/powerpoint/2010/main" val="23799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20</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26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4" name="TextBox 3">
            <a:extLst>
              <a:ext uri="{FF2B5EF4-FFF2-40B4-BE49-F238E27FC236}">
                <a16:creationId xmlns:a16="http://schemas.microsoft.com/office/drawing/2014/main" id="{05DDC7B5-620F-4E22-01D5-4E0C8C1F57C3}"/>
              </a:ext>
            </a:extLst>
          </p:cNvPr>
          <p:cNvSpPr txBox="1"/>
          <p:nvPr/>
        </p:nvSpPr>
        <p:spPr>
          <a:xfrm>
            <a:off x="3048000" y="1293940"/>
            <a:ext cx="6096000" cy="3540777"/>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Data Foundation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Crime Trends &amp; Patterns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Diagnosing the 2024 Crisis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Forecasting the Future Threat for 2026</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Spotlight on District 4 (Vaughan)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Our Prescription for 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581525" y="1417638"/>
            <a:ext cx="7490107" cy="5165724"/>
          </a:xfrm>
          <a:prstGeom prst="rect">
            <a:avLst/>
          </a:prstGeom>
        </p:spPr>
      </p:pic>
      <p:sp>
        <p:nvSpPr>
          <p:cNvPr id="6" name="TextBox 5">
            <a:extLst>
              <a:ext uri="{FF2B5EF4-FFF2-40B4-BE49-F238E27FC236}">
                <a16:creationId xmlns:a16="http://schemas.microsoft.com/office/drawing/2014/main" id="{CDA2AC5B-FDC6-819D-224B-74D7C0C2EB29}"/>
              </a:ext>
            </a:extLst>
          </p:cNvPr>
          <p:cNvSpPr txBox="1"/>
          <p:nvPr/>
        </p:nvSpPr>
        <p:spPr>
          <a:xfrm>
            <a:off x="120368" y="1877419"/>
            <a:ext cx="4461157" cy="3539430"/>
          </a:xfrm>
          <a:prstGeom prst="rect">
            <a:avLst/>
          </a:prstGeom>
          <a:noFill/>
        </p:spPr>
        <p:txBody>
          <a:bodyPr wrap="square">
            <a:spAutoFit/>
          </a:bodyPr>
          <a:lstStyle/>
          <a:p>
            <a:endParaRPr lang="en-CA" sz="1600" dirty="0">
              <a:latin typeface="Times New Roman" panose="02020603050405020304" pitchFamily="18" charset="0"/>
              <a:cs typeface="Times New Roman" panose="02020603050405020304" pitchFamily="18" charset="0"/>
            </a:endParaRPr>
          </a:p>
          <a:p>
            <a:pPr latinLnBrk="1">
              <a:lnSpc>
                <a:spcPct val="200000"/>
              </a:lnSpc>
            </a:pPr>
            <a:r>
              <a:rPr lang="en-CA" sz="2000" b="1" dirty="0">
                <a:latin typeface="Times New Roman" panose="02020603050405020304" pitchFamily="18" charset="0"/>
                <a:cs typeface="Times New Roman" panose="02020603050405020304" pitchFamily="18" charset="0"/>
              </a:rPr>
              <a:t>Strategic insights</a:t>
            </a:r>
          </a:p>
          <a:p>
            <a:pPr algn="l" latinLnBrk="1">
              <a:lnSpc>
                <a:spcPct val="150000"/>
              </a:lnSpc>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lnSpc>
                <a:spcPct val="150000"/>
              </a:lnSpc>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latinLnBrk="1">
              <a:lnSpc>
                <a:spcPct val="150000"/>
              </a:lnSpc>
            </a:pPr>
            <a:r>
              <a:rPr lang="en-CA" sz="1600" b="0" i="0" dirty="0">
                <a:effectLst/>
                <a:latin typeface="Times New Roman" panose="02020603050405020304" pitchFamily="18" charset="0"/>
                <a:cs typeface="Times New Roman" panose="02020603050405020304" pitchFamily="18" charset="0"/>
              </a:rPr>
              <a:t>   • High Season: August, September, </a:t>
            </a:r>
            <a:r>
              <a:rPr lang="en-CA" sz="1600" dirty="0">
                <a:latin typeface="Times New Roman" panose="02020603050405020304" pitchFamily="18" charset="0"/>
                <a:cs typeface="Times New Roman" panose="02020603050405020304" pitchFamily="18" charset="0"/>
              </a:rPr>
              <a:t>October</a:t>
            </a:r>
            <a:endParaRPr lang="en-CA" sz="1600" b="0" i="0" dirty="0">
              <a:effectLst/>
              <a:latin typeface="Times New Roman" panose="02020603050405020304" pitchFamily="18" charset="0"/>
              <a:cs typeface="Times New Roman" panose="02020603050405020304" pitchFamily="18" charset="0"/>
            </a:endParaRPr>
          </a:p>
          <a:p>
            <a:pPr algn="l" latinLnBrk="1">
              <a:lnSpc>
                <a:spcPct val="150000"/>
              </a:lnSpc>
              <a:buNone/>
            </a:pPr>
            <a:r>
              <a:rPr lang="en-CA" sz="1600" b="0" i="0" dirty="0">
                <a:effectLst/>
                <a:latin typeface="Times New Roman" panose="02020603050405020304" pitchFamily="18" charset="0"/>
                <a:cs typeface="Times New Roman" panose="02020603050405020304" pitchFamily="18" charset="0"/>
              </a:rPr>
              <a:t>   • Low Season: December, February, November</a:t>
            </a:r>
            <a:endParaRPr lang="en-CA" sz="1600" dirty="0">
              <a:latin typeface="Times New Roman" panose="02020603050405020304" pitchFamily="18" charset="0"/>
              <a:cs typeface="Times New Roman" panose="02020603050405020304" pitchFamily="18" charset="0"/>
            </a:endParaRPr>
          </a:p>
          <a:p>
            <a:pPr latinLnBrk="1">
              <a:lnSpc>
                <a:spcPct val="150000"/>
              </a:lnSpc>
              <a:spcBef>
                <a:spcPts val="600"/>
              </a:spcBef>
              <a:spcAft>
                <a:spcPts val="600"/>
              </a:spcAft>
            </a:pPr>
            <a:r>
              <a:rPr lang="en-CA" sz="2000" b="1" dirty="0">
                <a:latin typeface="Times New Roman" panose="02020603050405020304" pitchFamily="18" charset="0"/>
                <a:cs typeface="Times New Roman" panose="02020603050405020304" pitchFamily="18" charset="0"/>
              </a:rPr>
              <a:t>Implication</a:t>
            </a:r>
          </a:p>
          <a:p>
            <a:pPr latinLnBrk="1"/>
            <a:r>
              <a:rPr lang="en-CA" sz="1600" dirty="0">
                <a:latin typeface="Times New Roman" panose="02020603050405020304" pitchFamily="18" charset="0"/>
                <a:cs typeface="Times New Roman" panose="02020603050405020304" pitchFamily="18" charset="0"/>
              </a:rPr>
              <a:t>Our 'Summer Surge Plan' must be a core, recurring strategy</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26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dirty="0"/>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278441" y="1600199"/>
            <a:ext cx="5697811" cy="2321441"/>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5976252" y="1615323"/>
            <a:ext cx="6215747" cy="646331"/>
          </a:xfrm>
          <a:prstGeom prst="rect">
            <a:avLst/>
          </a:prstGeom>
          <a:noFill/>
        </p:spPr>
        <p:txBody>
          <a:bodyPr wrap="square">
            <a:spAutoFit/>
          </a:bodyPr>
          <a:lstStyle/>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Property and Violent Crime Dominate Volume</a:t>
            </a:r>
          </a:p>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Warmer months (Spring/Summer) show a consistent increase</a:t>
            </a:r>
          </a:p>
        </p:txBody>
      </p:sp>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278440"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7181849" y="2435735"/>
            <a:ext cx="3829051" cy="3231654"/>
          </a:xfrm>
          <a:prstGeom prst="rect">
            <a:avLst/>
          </a:prstGeom>
          <a:noFill/>
        </p:spPr>
        <p:txBody>
          <a:bodyPr wrap="square">
            <a:spAutoFit/>
          </a:bodyPr>
          <a:lstStyle/>
          <a:p>
            <a:pPr algn="l" latinLnBrk="1">
              <a:buNone/>
            </a:pPr>
            <a:r>
              <a:rPr lang="en-CA" sz="1200" b="0" i="0" dirty="0">
                <a:effectLst/>
                <a:latin typeface="Times New Roman" panose="02020603050405020304" pitchFamily="18" charset="0"/>
                <a:cs typeface="Times New Roman" panose="02020603050405020304" pitchFamily="18" charset="0"/>
              </a:rPr>
              <a:t>CRIME CATEGORY BREAKDOWN (2020-2023):</a:t>
            </a:r>
          </a:p>
          <a:p>
            <a:pPr algn="l" latinLnBrk="1">
              <a:buNone/>
            </a:pPr>
            <a:r>
              <a:rPr lang="en-CA" sz="1200" b="0" i="0" dirty="0">
                <a:effectLst/>
                <a:latin typeface="Times New Roman" panose="02020603050405020304" pitchFamily="18" charset="0"/>
                <a:cs typeface="Times New Roman" panose="02020603050405020304" pitchFamily="18" charset="0"/>
              </a:rPr>
              <a:t>   • Property Crime: 	83,627 crimes (51.1%)</a:t>
            </a:r>
          </a:p>
          <a:p>
            <a:pPr algn="l" latinLnBrk="1">
              <a:buNone/>
            </a:pPr>
            <a:r>
              <a:rPr lang="en-CA" sz="1200" b="0" i="0" dirty="0">
                <a:effectLst/>
                <a:latin typeface="Times New Roman" panose="02020603050405020304" pitchFamily="18" charset="0"/>
                <a:cs typeface="Times New Roman" panose="02020603050405020304" pitchFamily="18" charset="0"/>
              </a:rPr>
              <a:t>   • Violent Crime: 		31,971 crimes (19.5%)</a:t>
            </a:r>
          </a:p>
          <a:p>
            <a:pPr algn="l" latinLnBrk="1">
              <a:buNone/>
            </a:pPr>
            <a:r>
              <a:rPr lang="en-CA" sz="1200" b="0" i="0" dirty="0">
                <a:effectLst/>
                <a:latin typeface="Times New Roman" panose="02020603050405020304" pitchFamily="18" charset="0"/>
                <a:cs typeface="Times New Roman" panose="02020603050405020304" pitchFamily="18" charset="0"/>
              </a:rPr>
              <a:t>   • Other Crime: 		31,888 crimes (19.5%)</a:t>
            </a:r>
          </a:p>
          <a:p>
            <a:pPr algn="l" latinLnBrk="1">
              <a:buNone/>
            </a:pPr>
            <a:r>
              <a:rPr lang="en-CA" sz="1200" b="0" i="0" dirty="0">
                <a:effectLst/>
                <a:latin typeface="Times New Roman" panose="02020603050405020304" pitchFamily="18" charset="0"/>
                <a:cs typeface="Times New Roman" panose="02020603050405020304" pitchFamily="18" charset="0"/>
              </a:rPr>
              <a:t>   • Drug Crime: 		10,755 crimes (6.6%)</a:t>
            </a:r>
          </a:p>
          <a:p>
            <a:pPr algn="l" latinLnBrk="1">
              <a:buNone/>
            </a:pPr>
            <a:r>
              <a:rPr lang="en-CA" sz="1200" b="0" i="0" dirty="0">
                <a:effectLst/>
                <a:latin typeface="Times New Roman" panose="02020603050405020304" pitchFamily="18" charset="0"/>
                <a:cs typeface="Times New Roman" panose="02020603050405020304" pitchFamily="18" charset="0"/>
              </a:rPr>
              <a:t>   • Traffic Crime: 		4,516 crimes (2.8%)</a:t>
            </a:r>
          </a:p>
          <a:p>
            <a:pPr algn="l" latinLnBrk="1">
              <a:buNone/>
            </a:pPr>
            <a:r>
              <a:rPr lang="en-CA" sz="1200" b="0" i="0" dirty="0">
                <a:effectLst/>
                <a:latin typeface="Times New Roman" panose="02020603050405020304" pitchFamily="18" charset="0"/>
                <a:cs typeface="Times New Roman" panose="02020603050405020304" pitchFamily="18" charset="0"/>
              </a:rPr>
              <a:t>   • Public Order: 		929 crimes (0.5%)</a:t>
            </a:r>
          </a:p>
          <a:p>
            <a:pPr algn="l" latinLnBrk="1">
              <a:buNone/>
            </a:pPr>
            <a:r>
              <a:rPr lang="en-CA" sz="1200" b="0" i="0" dirty="0">
                <a:effectLst/>
                <a:latin typeface="Times New Roman" panose="02020603050405020304" pitchFamily="18" charset="0"/>
                <a:cs typeface="Times New Roman" panose="02020603050405020304" pitchFamily="18" charset="0"/>
              </a:rPr>
              <a:t>SEASONAL DISTRIBUTION:</a:t>
            </a:r>
          </a:p>
          <a:p>
            <a:pPr algn="l" latinLnBrk="1">
              <a:buNone/>
            </a:pPr>
            <a:r>
              <a:rPr lang="en-CA" sz="1200" b="0" i="0" dirty="0">
                <a:effectLst/>
                <a:latin typeface="Times New Roman" panose="02020603050405020304" pitchFamily="18" charset="0"/>
                <a:cs typeface="Times New Roman" panose="02020603050405020304" pitchFamily="18" charset="0"/>
              </a:rPr>
              <a:t>     - Spring: 		24.1%</a:t>
            </a:r>
          </a:p>
          <a:p>
            <a:pPr algn="l" latinLnBrk="1">
              <a:buNone/>
            </a:pPr>
            <a:r>
              <a:rPr lang="en-CA" sz="1200" b="0" i="0" dirty="0">
                <a:effectLst/>
                <a:latin typeface="Times New Roman" panose="02020603050405020304" pitchFamily="18" charset="0"/>
                <a:cs typeface="Times New Roman" panose="02020603050405020304" pitchFamily="18" charset="0"/>
              </a:rPr>
              <a:t>     - Summer: 	25.7%</a:t>
            </a:r>
            <a:endParaRPr lang="en-CA" sz="1200" dirty="0">
              <a:latin typeface="Times New Roman" panose="02020603050405020304" pitchFamily="18" charset="0"/>
              <a:cs typeface="Times New Roman" panose="02020603050405020304" pitchFamily="18" charset="0"/>
            </a:endParaRPr>
          </a:p>
          <a:p>
            <a:pPr algn="l" latinLnBrk="1">
              <a:buNone/>
            </a:pPr>
            <a:r>
              <a:rPr lang="en-CA" sz="1200" dirty="0">
                <a:latin typeface="Times New Roman" panose="02020603050405020304" pitchFamily="18" charset="0"/>
                <a:cs typeface="Times New Roman" panose="02020603050405020304" pitchFamily="18" charset="0"/>
              </a:rPr>
              <a:t>     - Fall: 		26.6%</a:t>
            </a:r>
            <a:endParaRPr lang="en-CA" sz="1200" b="0" i="0" dirty="0">
              <a:effectLst/>
              <a:latin typeface="Times New Roman" panose="02020603050405020304" pitchFamily="18" charset="0"/>
              <a:cs typeface="Times New Roman" panose="02020603050405020304" pitchFamily="18" charset="0"/>
            </a:endParaRPr>
          </a:p>
          <a:p>
            <a:pPr algn="l" latinLnBrk="1">
              <a:buNone/>
            </a:pPr>
            <a:r>
              <a:rPr lang="en-CA" sz="1200" b="0" i="0" dirty="0">
                <a:effectLst/>
                <a:latin typeface="Times New Roman" panose="02020603050405020304" pitchFamily="18" charset="0"/>
                <a:cs typeface="Times New Roman" panose="02020603050405020304" pitchFamily="18" charset="0"/>
              </a:rPr>
              <a:t>     - Winter: 		23.6%</a:t>
            </a:r>
          </a:p>
          <a:p>
            <a:pPr algn="l" latinLnBrk="1">
              <a:buNone/>
            </a:pPr>
            <a:r>
              <a:rPr lang="en-CA" sz="1200" b="0" i="0" dirty="0">
                <a:effectLst/>
                <a:latin typeface="Times New Roman" panose="02020603050405020304" pitchFamily="18" charset="0"/>
                <a:cs typeface="Times New Roman" panose="02020603050405020304" pitchFamily="18" charset="0"/>
              </a:rPr>
              <a:t>CATEGORY TRENDS:</a:t>
            </a:r>
          </a:p>
          <a:p>
            <a:pPr algn="l" latinLnBrk="1">
              <a:buNone/>
            </a:pPr>
            <a:r>
              <a:rPr lang="en-CA" sz="1200" b="0" i="0" dirty="0">
                <a:effectLst/>
                <a:latin typeface="Times New Roman" panose="02020603050405020304" pitchFamily="18" charset="0"/>
                <a:cs typeface="Times New Roman" panose="02020603050405020304" pitchFamily="18" charset="0"/>
              </a:rPr>
              <a:t>   • Property Crime: 	+61.7% change (2020-2023)</a:t>
            </a:r>
          </a:p>
          <a:p>
            <a:pPr latinLnBrk="1"/>
            <a:r>
              <a:rPr lang="en-CA" sz="1200" b="0" i="0" dirty="0">
                <a:effectLst/>
                <a:latin typeface="Times New Roman" panose="02020603050405020304" pitchFamily="18" charset="0"/>
                <a:cs typeface="Times New Roman" panose="02020603050405020304" pitchFamily="18" charset="0"/>
              </a:rPr>
              <a:t>   • Violent Crime: 		+52.3%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Other Crime: 		+24.8%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Drug Crime: 		-3.7%    change </a:t>
            </a:r>
            <a:r>
              <a:rPr lang="en-CA" sz="1200" dirty="0">
                <a:latin typeface="Times New Roman" panose="02020603050405020304" pitchFamily="18" charset="0"/>
                <a:cs typeface="Times New Roman" panose="02020603050405020304" pitchFamily="18" charset="0"/>
              </a:rPr>
              <a:t>(2020-2023)</a:t>
            </a:r>
            <a:endParaRPr lang="en-CA"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1679FD3-C4EF-1954-1E81-DD281D893230}"/>
              </a:ext>
            </a:extLst>
          </p:cNvPr>
          <p:cNvSpPr txBox="1"/>
          <p:nvPr/>
        </p:nvSpPr>
        <p:spPr>
          <a:xfrm>
            <a:off x="6076267" y="5779103"/>
            <a:ext cx="6096000" cy="584775"/>
          </a:xfrm>
          <a:prstGeom prst="rect">
            <a:avLst/>
          </a:prstGeom>
          <a:noFill/>
        </p:spPr>
        <p:txBody>
          <a:bodyPr wrap="square">
            <a:spAutoFit/>
          </a:bodyPr>
          <a:lstStyle/>
          <a:p>
            <a:r>
              <a:rPr lang="en-CA" sz="1600" b="1" dirty="0">
                <a:effectLst/>
                <a:latin typeface="Times New Roman" panose="02020603050405020304" pitchFamily="18" charset="0"/>
                <a:ea typeface="Aptos" panose="020B0004020202020204" pitchFamily="34" charset="0"/>
              </a:rPr>
              <a:t>Conclusion:</a:t>
            </a:r>
            <a:r>
              <a:rPr lang="en-CA" sz="1600" dirty="0">
                <a:effectLst/>
                <a:latin typeface="Times New Roman" panose="02020603050405020304" pitchFamily="18" charset="0"/>
                <a:ea typeface="Aptos" panose="020B0004020202020204" pitchFamily="34" charset="0"/>
              </a:rPr>
              <a:t> The dramatic rise in Property and Violent Crime demands category-specific tactics alongside geographic targeting</a:t>
            </a:r>
            <a:endParaRPr lang="en-CA"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055237" y="2243654"/>
            <a:ext cx="2824421"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4519138"/>
            <a:ext cx="3047462"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879659" y="2243655"/>
            <a:ext cx="301189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2243655"/>
            <a:ext cx="2824192"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880419" y="3094420"/>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391752" y="2396829"/>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071614" y="2327535"/>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814530"/>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 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055237" y="4537366"/>
            <a:ext cx="2889573" cy="2159337"/>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4535375"/>
            <a:ext cx="2757578"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5291959"/>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4589034"/>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26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09601" y="4497774"/>
            <a:ext cx="2445636"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4627209"/>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sp>
        <p:nvSpPr>
          <p:cNvPr id="19" name="TextBox 18">
            <a:extLst>
              <a:ext uri="{FF2B5EF4-FFF2-40B4-BE49-F238E27FC236}">
                <a16:creationId xmlns:a16="http://schemas.microsoft.com/office/drawing/2014/main" id="{9CBA1964-226E-916F-C2CB-5E4D9F2F4C1D}"/>
              </a:ext>
            </a:extLst>
          </p:cNvPr>
          <p:cNvSpPr txBox="1"/>
          <p:nvPr/>
        </p:nvSpPr>
        <p:spPr>
          <a:xfrm>
            <a:off x="611123" y="1746334"/>
            <a:ext cx="11104627" cy="338554"/>
          </a:xfrm>
          <a:prstGeom prst="rect">
            <a:avLst/>
          </a:prstGeom>
          <a:noFill/>
        </p:spPr>
        <p:txBody>
          <a:bodyPr wrap="square">
            <a:spAutoFit/>
          </a:bodyPr>
          <a:lstStyle/>
          <a:p>
            <a:pPr algn="ctr"/>
            <a:r>
              <a:rPr lang="en-CA" sz="1600" b="1"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endParaRPr lang="en-CA" sz="16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042D52D6-074C-2B60-2DF9-DFE9F8AB0556}"/>
              </a:ext>
            </a:extLst>
          </p:cNvPr>
          <p:cNvPicPr>
            <a:picLocks noChangeAspect="1"/>
          </p:cNvPicPr>
          <p:nvPr/>
        </p:nvPicPr>
        <p:blipFill>
          <a:blip r:embed="rId10"/>
          <a:stretch>
            <a:fillRect/>
          </a:stretch>
        </p:blipFill>
        <p:spPr>
          <a:xfrm>
            <a:off x="615400" y="2260628"/>
            <a:ext cx="2472107" cy="223714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6" name="Picture 5" descr="image.png"/>
          <p:cNvPicPr>
            <a:picLocks noChangeAspect="1"/>
          </p:cNvPicPr>
          <p:nvPr/>
        </p:nvPicPr>
        <p:blipFill>
          <a:blip r:embed="rId2"/>
          <a:stretch>
            <a:fillRect/>
          </a:stretch>
        </p:blipFill>
        <p:spPr>
          <a:xfrm>
            <a:off x="585786" y="1262025"/>
            <a:ext cx="5657697" cy="3306486"/>
          </a:xfrm>
          <a:prstGeom prst="rect">
            <a:avLst/>
          </a:prstGeom>
        </p:spPr>
      </p:pic>
      <p:pic>
        <p:nvPicPr>
          <p:cNvPr id="7" name="Picture 6" descr="image.png"/>
          <p:cNvPicPr>
            <a:picLocks noChangeAspect="1"/>
          </p:cNvPicPr>
          <p:nvPr/>
        </p:nvPicPr>
        <p:blipFill>
          <a:blip r:embed="rId3"/>
          <a:stretch>
            <a:fillRect/>
          </a:stretch>
        </p:blipFill>
        <p:spPr>
          <a:xfrm>
            <a:off x="5785930" y="1262025"/>
            <a:ext cx="5796470" cy="3306486"/>
          </a:xfrm>
          <a:prstGeom prst="rect">
            <a:avLst/>
          </a:prstGeom>
        </p:spPr>
      </p:pic>
      <p:sp>
        <p:nvSpPr>
          <p:cNvPr id="8" name="TextBox 7"/>
          <p:cNvSpPr txBox="1"/>
          <p:nvPr/>
        </p:nvSpPr>
        <p:spPr>
          <a:xfrm>
            <a:off x="2019145" y="4761892"/>
            <a:ext cx="9040741" cy="2000548"/>
          </a:xfrm>
          <a:prstGeom prst="rect">
            <a:avLst/>
          </a:prstGeom>
          <a:noFill/>
        </p:spPr>
        <p:txBody>
          <a:bodyPr wrap="square">
            <a:spAutoFit/>
          </a:bodyPr>
          <a:lstStyle/>
          <a:p>
            <a:r>
              <a:rPr lang="en-CA" b="1" dirty="0">
                <a:latin typeface="Times New Roman" panose="02020603050405020304" pitchFamily="18" charset="0"/>
                <a:cs typeface="Times New Roman" panose="02020603050405020304" pitchFamily="18" charset="0"/>
              </a:rPr>
              <a:t>Primary Drivers of the 2024 Anomaly:</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A significant surge in </a:t>
            </a:r>
            <a:r>
              <a:rPr lang="en-CA" b="1" dirty="0">
                <a:latin typeface="Times New Roman" panose="02020603050405020304" pitchFamily="18" charset="0"/>
                <a:cs typeface="Times New Roman" panose="02020603050405020304" pitchFamily="18" charset="0"/>
              </a:rPr>
              <a:t>violent crime, particularly gun violence.</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Organized crime activity</a:t>
            </a:r>
            <a:r>
              <a:rPr lang="en-CA" dirty="0">
                <a:latin typeface="Times New Roman" panose="02020603050405020304" pitchFamily="18" charset="0"/>
                <a:cs typeface="Times New Roman" panose="02020603050405020304" pitchFamily="18" charset="0"/>
              </a:rPr>
              <a:t> driving nationwide increases in auto theft.</a:t>
            </a: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Ongoing conflicts within the tow truck industry</a:t>
            </a:r>
            <a:r>
              <a:rPr lang="en-CA" dirty="0">
                <a:latin typeface="Times New Roman" panose="02020603050405020304" pitchFamily="18" charset="0"/>
                <a:cs typeface="Times New Roman" panose="02020603050405020304" pitchFamily="18" charset="0"/>
              </a:rPr>
              <a:t>, leading to gun violence and arson.</a:t>
            </a: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Proliferation of </a:t>
            </a:r>
            <a:r>
              <a:rPr lang="en-CA" b="1" dirty="0">
                <a:latin typeface="Times New Roman" panose="02020603050405020304" pitchFamily="18" charset="0"/>
                <a:cs typeface="Times New Roman" panose="02020603050405020304" pitchFamily="18" charset="0"/>
              </a:rPr>
              <a:t>illegal firearms.</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Challenges related to the national bail system for firearm offences.</a:t>
            </a:r>
          </a:p>
          <a:p>
            <a:pPr>
              <a:spcAft>
                <a:spcPts val="800"/>
              </a:spcAft>
              <a:defRPr sz="1400" b="1"/>
            </a:pP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2"/>
          <a:stretch>
            <a:fillRect/>
          </a:stretch>
        </p:blipFill>
        <p:spPr>
          <a:xfrm>
            <a:off x="55067" y="1348631"/>
            <a:ext cx="7688758" cy="5089876"/>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348631"/>
            <a:ext cx="4448175" cy="5339923"/>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OVERALL SURGE: +89.5%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2023 Baseline: 50,148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2024 Total: 95,050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Net Increase: 44,902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b="1"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r>
              <a:rPr lang="en-CA" sz="1100" b="1" kern="100" dirty="0">
                <a:latin typeface="Times New Roman" panose="02020603050405020304" pitchFamily="18" charset="0"/>
                <a:ea typeface="Aptos" panose="020B0004020202020204" pitchFamily="34" charset="0"/>
                <a:cs typeface="Times New Roman" panose="02020603050405020304" pitchFamily="18" charset="0"/>
              </a:rPr>
              <a:t>:</a:t>
            </a: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CA" sz="1100" kern="100" dirty="0">
                <a:latin typeface="Times New Roman" panose="02020603050405020304" pitchFamily="18" charset="0"/>
                <a:cs typeface="Times New Roman" panose="02020603050405020304" pitchFamily="18" charset="0"/>
              </a:rPr>
              <a:t>IMMEDIATE: Deploy 60% of new tactical unit capacity and 50% 	of organized crime investigative resources to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D886-B83A-20EF-4888-C57457D79AC0}"/>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A Data-Driven Explanation of the 2024 Crime Surge</a:t>
            </a:r>
          </a:p>
        </p:txBody>
      </p:sp>
      <p:sp>
        <p:nvSpPr>
          <p:cNvPr id="3" name="Date Placeholder 2">
            <a:extLst>
              <a:ext uri="{FF2B5EF4-FFF2-40B4-BE49-F238E27FC236}">
                <a16:creationId xmlns:a16="http://schemas.microsoft.com/office/drawing/2014/main" id="{78E0FE0D-7B41-C2B9-B238-7F1A7DB0F8EB}"/>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50D35750-0432-ED97-1340-5133F33F7670}"/>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52A687D4-CBD1-D1F7-1B54-CA5B45F5D372}"/>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9" name="Picture 8">
            <a:extLst>
              <a:ext uri="{FF2B5EF4-FFF2-40B4-BE49-F238E27FC236}">
                <a16:creationId xmlns:a16="http://schemas.microsoft.com/office/drawing/2014/main" id="{1629BFF6-EE99-F63B-09DD-019CC474E8B2}"/>
              </a:ext>
            </a:extLst>
          </p:cNvPr>
          <p:cNvPicPr>
            <a:picLocks noChangeAspect="1"/>
          </p:cNvPicPr>
          <p:nvPr/>
        </p:nvPicPr>
        <p:blipFill>
          <a:blip r:embed="rId2"/>
          <a:stretch>
            <a:fillRect/>
          </a:stretch>
        </p:blipFill>
        <p:spPr>
          <a:xfrm>
            <a:off x="489999" y="1317695"/>
            <a:ext cx="9210676" cy="5107668"/>
          </a:xfrm>
          <a:prstGeom prst="rect">
            <a:avLst/>
          </a:prstGeom>
        </p:spPr>
      </p:pic>
      <p:sp>
        <p:nvSpPr>
          <p:cNvPr id="7" name="TextBox 6">
            <a:extLst>
              <a:ext uri="{FF2B5EF4-FFF2-40B4-BE49-F238E27FC236}">
                <a16:creationId xmlns:a16="http://schemas.microsoft.com/office/drawing/2014/main" id="{75313697-3B41-2175-9922-E574A184A060}"/>
              </a:ext>
            </a:extLst>
          </p:cNvPr>
          <p:cNvSpPr txBox="1"/>
          <p:nvPr/>
        </p:nvSpPr>
        <p:spPr>
          <a:xfrm>
            <a:off x="9954883" y="1437318"/>
            <a:ext cx="1915064" cy="4852675"/>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The 2024 anomaly is attributed to a convergence of factors: a national surge in auto theft rings targeting the region, increased proliferation of illegal firearms, and ongoing turf wars in the tow truck industry, all exacerbated by systemic challenges.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30992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4892</TotalTime>
  <Words>2997</Words>
  <Application>Microsoft Office PowerPoint</Application>
  <PresentationFormat>Widescreen</PresentationFormat>
  <Paragraphs>302</Paragraphs>
  <Slides>20</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Calibri</vt:lpstr>
      <vt:lpstr>Symbol</vt:lpstr>
      <vt:lpstr>Times New Roman</vt:lpstr>
      <vt:lpstr>Wingdings</vt:lpstr>
      <vt:lpstr>Office Theme</vt:lpstr>
      <vt:lpstr>York Region Crime Analysis: A Data-Driven Plan for 2026</vt:lpstr>
      <vt:lpstr>Executive Summary</vt:lpstr>
      <vt:lpstr>Table of Contents</vt:lpstr>
      <vt:lpstr>Crime Trend</vt:lpstr>
      <vt:lpstr>Crime Category Distribution</vt:lpstr>
      <vt:lpstr>The Crime-Staffing Feedback Loop</vt:lpstr>
      <vt:lpstr>Yearly Crime Trends &amp; The 2024 Anomaly</vt:lpstr>
      <vt:lpstr>2024 Crime Surge: Key Drivers</vt:lpstr>
      <vt:lpstr>A Data-Driven Explanation of the 2024 Crime Surge</vt:lpstr>
      <vt:lpstr>Analyzing Crime Factors with Multiple Data Sources</vt:lpstr>
      <vt:lpstr>Crime Time-Series Modeling</vt:lpstr>
      <vt:lpstr>Forecast: A Return to Growth in 2026 Demands Action</vt:lpstr>
      <vt:lpstr>PowerPoint Presentation</vt:lpstr>
      <vt:lpstr>Police Operations Dashboard</vt:lpstr>
      <vt:lpstr>District 4 (Vaughan) is the Epicenter of Risk</vt:lpstr>
      <vt:lpstr>District 4 (Vaughan) Operational Summary  &amp; The Staffing Crisis</vt:lpstr>
      <vt:lpstr>The Staffing Crisis: 95% Legal Compliance Masks 54% Operational Readiness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150</cp:revision>
  <dcterms:created xsi:type="dcterms:W3CDTF">2013-01-27T09:14:16Z</dcterms:created>
  <dcterms:modified xsi:type="dcterms:W3CDTF">2025-11-27T13:57:14Z</dcterms:modified>
  <cp:category/>
</cp:coreProperties>
</file>